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79" r:id="rId5"/>
    <p:sldId id="281" r:id="rId6"/>
    <p:sldId id="270" r:id="rId7"/>
    <p:sldId id="284" r:id="rId8"/>
    <p:sldId id="271" r:id="rId9"/>
    <p:sldId id="278" r:id="rId10"/>
    <p:sldId id="276" r:id="rId11"/>
    <p:sldId id="273" r:id="rId12"/>
    <p:sldId id="274" r:id="rId13"/>
    <p:sldId id="258" r:id="rId14"/>
    <p:sldId id="275" r:id="rId15"/>
    <p:sldId id="259" r:id="rId16"/>
    <p:sldId id="261" r:id="rId17"/>
    <p:sldId id="267" r:id="rId18"/>
    <p:sldId id="268" r:id="rId19"/>
    <p:sldId id="260" r:id="rId20"/>
    <p:sldId id="265" r:id="rId21"/>
    <p:sldId id="283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402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3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E49DE7-C7B3-4012-8639-1EB55731D5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19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D3EB3-28C9-4C36-97D3-FC74B02696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B5D18-D554-40A4-AB28-357D4BBF12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204173-1F3E-4A67-8891-C2D8D6266C3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40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187FC7-1C75-4EE5-ADA2-2B0FA65C2D4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46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B4A168-C502-4E89-86C9-C8061211267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4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26D2CD-9983-42D9-A681-4BE9FDA1A24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65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4971E2-3ECC-4D5B-B841-7179E97DEB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02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EA397-87F6-4728-A047-B83A77F7364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48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2004A8-0F48-4DB2-BD7D-0DCF45C8BD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18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A17D0A-DD99-4880-B0EA-29998B2F6EA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2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823C556-76A9-4079-A9CF-EE95D0F3E86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0.png"/><Relationship Id="rId4" Type="http://schemas.openxmlformats.org/officeDocument/2006/relationships/image" Target="../media/image39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ОШ „Кнегиња Милица“</a:t>
            </a:r>
          </a:p>
          <a:p>
            <a:pPr algn="ctr" eaLnBrk="1" hangingPunct="1"/>
            <a:r>
              <a:rPr lang="sr-Cyrl-CS" sz="60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Светлост;</a:t>
            </a:r>
          </a:p>
          <a:p>
            <a:pPr algn="ctr" eaLnBrk="1" hangingPunct="1"/>
            <a:r>
              <a:rPr lang="sr-Cyrl-CS" sz="60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 појмови</a:t>
            </a:r>
            <a:endParaRPr lang="sr-Cyrl-CS" sz="60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7400" y="5791200"/>
            <a:ext cx="2922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 </a:t>
            </a:r>
            <a:r>
              <a:rPr lang="sr-Cyrl-R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Манготић</a:t>
            </a:r>
            <a:endParaRPr lang="sr-Cyrl-R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r-Cyrl-R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Радоичић</a:t>
            </a:r>
            <a:endParaRPr lang="fr-FR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396192"/>
            <a:ext cx="6009285" cy="3380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colortempsho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73152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Која од ових потковица има највећу температуру?</a:t>
            </a:r>
          </a:p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Можете ли искористити знање о звездама које сте малопре стекли да решите овај проблем? </a:t>
            </a: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0" y="57912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Када се тело загреје до температуре од око 500</a:t>
            </a:r>
            <a:r>
              <a:rPr lang="sr-Cyrl-CS" baseline="30000">
                <a:latin typeface="Times New Roman" panose="02020603050405020304" pitchFamily="18" charset="0"/>
              </a:rPr>
              <a:t>0</a:t>
            </a:r>
            <a:r>
              <a:rPr lang="sr-Latn-CS">
                <a:latin typeface="Times New Roman" panose="02020603050405020304" pitchFamily="18" charset="0"/>
              </a:rPr>
              <a:t>C</a:t>
            </a:r>
            <a:r>
              <a:rPr lang="sr-Cyrl-CS">
                <a:latin typeface="Times New Roman" panose="02020603050405020304" pitchFamily="18" charset="0"/>
              </a:rPr>
              <a:t>, тј. до температуре црвеног усијања, оно емитује црвену светлост, па је овакво тело црвене боје. Ако га загревамо и даље до температуре белог усијања емитује белу светлост, а даљим загревањем постаје плавичасто.</a:t>
            </a:r>
            <a:endParaRPr 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Вештачки извори светлости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sr-Cyrl-CS" sz="2400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Најчешће се користе термички (топлотни) светлосни извори који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емитују светлост загревањем тела. </a:t>
            </a:r>
            <a:r>
              <a:rPr lang="sr-Cyrl-CS">
                <a:latin typeface="Times New Roman" panose="02020603050405020304" pitchFamily="18" charset="0"/>
              </a:rPr>
              <a:t>Као што је већ речено, м</a:t>
            </a:r>
            <a:r>
              <a:rPr lang="en-US">
                <a:latin typeface="Times New Roman" panose="02020603050405020304" pitchFamily="18" charset="0"/>
              </a:rPr>
              <a:t>етално тело се може поступно загревати,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најпре до црвеног, потом жутог и најзад до белог усијања. Оно тада зрачи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енергију махом у облику топлоте, а са повишењем температуре повећава се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део енергије зрачен у облику светлости. </a:t>
            </a:r>
            <a:endParaRPr lang="sr-Cyrl-CS">
              <a:latin typeface="Times New Roman" panose="02020603050405020304" pitchFamily="18" charset="0"/>
            </a:endParaRPr>
          </a:p>
        </p:txBody>
      </p:sp>
      <p:pic>
        <p:nvPicPr>
          <p:cNvPr id="19461" name="Picture 5" descr="11_12_52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0"/>
            <a:ext cx="2336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Art%20Neon%20Lamp(HG-285)_79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38" y="2286000"/>
            <a:ext cx="22907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 descr="171-%20Cand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2860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0" y="58674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Температура влакна сијалице је око 3000</a:t>
            </a:r>
            <a:r>
              <a:rPr lang="sr-Cyrl-CS" baseline="30000">
                <a:latin typeface="Times New Roman" panose="02020603050405020304" pitchFamily="18" charset="0"/>
              </a:rPr>
              <a:t>0</a:t>
            </a:r>
            <a:r>
              <a:rPr lang="sr-Latn-CS">
                <a:latin typeface="Times New Roman" panose="02020603050405020304" pitchFamily="18" charset="0"/>
              </a:rPr>
              <a:t>C</a:t>
            </a:r>
            <a:r>
              <a:rPr lang="sr-Cyrl-CS">
                <a:latin typeface="Times New Roman" panose="02020603050405020304" pitchFamily="18" charset="0"/>
              </a:rPr>
              <a:t>. </a:t>
            </a:r>
            <a:r>
              <a:rPr lang="en-US">
                <a:latin typeface="Times New Roman" panose="02020603050405020304" pitchFamily="18" charset="0"/>
              </a:rPr>
              <a:t>Пламен свеће даје светлост при хемијском процесу сагоревања, а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светлећи гас (рекламне цеви) настаје при електричном пражњењу кроз гас.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0" y="0"/>
            <a:ext cx="914400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 dirty="0">
                <a:latin typeface="Times New Roman" panose="02020603050405020304" pitchFamily="18" charset="0"/>
              </a:rPr>
              <a:t>Т</a:t>
            </a:r>
            <a:r>
              <a:rPr lang="en-US" sz="2400" b="1" dirty="0" err="1">
                <a:latin typeface="Times New Roman" panose="02020603050405020304" pitchFamily="18" charset="0"/>
              </a:rPr>
              <a:t>ачкаст</a:t>
            </a:r>
            <a:r>
              <a:rPr lang="sr-Cyrl-CS" sz="2400" b="1" dirty="0">
                <a:latin typeface="Times New Roman" panose="02020603050405020304" pitchFamily="18" charset="0"/>
              </a:rPr>
              <a:t>и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извор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светлости</a:t>
            </a:r>
            <a:endParaRPr lang="sr-Cyrl-CS" dirty="0"/>
          </a:p>
          <a:p>
            <a:pPr eaLnBrk="1" hangingPunct="1"/>
            <a:endParaRPr lang="sr-Cyrl-CS" dirty="0"/>
          </a:p>
          <a:p>
            <a:pPr algn="ctr" eaLnBrk="1" hangingPunct="1"/>
            <a:r>
              <a:rPr lang="sr-Cyrl-CS" b="1" dirty="0">
                <a:latin typeface="Times New Roman" panose="02020603050405020304" pitchFamily="18" charset="0"/>
              </a:rPr>
              <a:t>То је извор светлости чије су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димензије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мале</a:t>
            </a:r>
            <a:r>
              <a:rPr lang="sr-Cyrl-CS" b="1" dirty="0">
                <a:latin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</a:rPr>
              <a:t>у </a:t>
            </a:r>
            <a:r>
              <a:rPr lang="en-US" b="1" dirty="0" err="1">
                <a:latin typeface="Times New Roman" panose="02020603050405020304" pitchFamily="18" charset="0"/>
              </a:rPr>
              <a:t>односу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на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удаљеност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кој</a:t>
            </a:r>
            <a:r>
              <a:rPr lang="sr-Cyrl-CS" b="1" dirty="0">
                <a:latin typeface="Times New Roman" panose="02020603050405020304" pitchFamily="18" charset="0"/>
              </a:rPr>
              <a:t>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посматра</a:t>
            </a:r>
            <a:r>
              <a:rPr lang="en-US" b="1" dirty="0"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20486" name="Picture 6" descr="betelgeuse 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3766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3581400" y="3060700"/>
            <a:ext cx="55626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Вратимо се Бетелгезу. Видели сте да је то најсјајнија звезда у сазвежђу Ориона. Огромна је. На слици можете видети да би у њу, када би се налазила на месту Сунца, могла да се смести орбита Јупитера. Ипак, ову звезду видимо као сјајну тачкицу на ноћном небу. Зашто?</a:t>
            </a:r>
            <a:r>
              <a:rPr lang="en-US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Простирање светлости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en-US" sz="2400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b="1">
                <a:latin typeface="Times New Roman" panose="02020603050405020304" pitchFamily="18" charset="0"/>
              </a:rPr>
              <a:t>Светлост се кроз хомогену (по саставу свуда исту) средину простире </a:t>
            </a:r>
            <a:r>
              <a:rPr lang="sr-Cyrl-CS" b="1" u="sng">
                <a:latin typeface="Times New Roman" panose="02020603050405020304" pitchFamily="18" charset="0"/>
              </a:rPr>
              <a:t>прволинијски</a:t>
            </a:r>
            <a:r>
              <a:rPr lang="sr-Cyrl-CS" b="1">
                <a:latin typeface="Times New Roman" panose="02020603050405020304" pitchFamily="18" charset="0"/>
              </a:rPr>
              <a:t>; правце у којима се простире светлост, зовемо </a:t>
            </a:r>
            <a:r>
              <a:rPr lang="sr-Cyrl-CS" b="1" u="sng">
                <a:latin typeface="Times New Roman" panose="02020603050405020304" pitchFamily="18" charset="0"/>
              </a:rPr>
              <a:t>светлосним зрацима</a:t>
            </a:r>
            <a:r>
              <a:rPr lang="sr-Cyrl-CS" b="1">
                <a:latin typeface="Times New Roman" panose="02020603050405020304" pitchFamily="18" charset="0"/>
              </a:rPr>
              <a:t>. </a:t>
            </a:r>
            <a:endParaRPr lang="en-US" b="1">
              <a:latin typeface="Times New Roman" panose="02020603050405020304" pitchFamily="18" charset="0"/>
            </a:endParaRPr>
          </a:p>
          <a:p>
            <a:pPr algn="ctr" eaLnBrk="1" hangingPunct="1"/>
            <a:endParaRPr lang="sr-Cyrl-CS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То се може врло лепо запазити ујутро приликом изласка Сунца, ако се прође шумом или парком. Тада се зраци Сунца пробијају кроз јутарњу измаглицу.</a:t>
            </a:r>
          </a:p>
        </p:txBody>
      </p:sp>
      <p:pic>
        <p:nvPicPr>
          <p:cNvPr id="4102" name="Picture 6" descr="Zraci_Sun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Pravolinijsko prostiranje svetlosti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90600"/>
            <a:ext cx="4173538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0" y="434340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Путања светлости се зато приказује зраком светлости. У пракси се чешће сусрећемо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са снопом светлости који представља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скуп светлосних зрака</a:t>
            </a:r>
            <a:r>
              <a:rPr lang="sr-Cyrl-CS">
                <a:latin typeface="Times New Roman" panose="02020603050405020304" pitchFamily="18" charset="0"/>
              </a:rPr>
              <a:t>.</a:t>
            </a: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0" y="0"/>
            <a:ext cx="914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Огледом са гуменим цревом који је приказан на слици лако се може демонстрирати праволинијско простирање светлости.</a:t>
            </a: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21511" name="Picture 7" descr="Svetlosni zra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95888"/>
            <a:ext cx="4876800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Сенка и полусенка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en-US" sz="2400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Због праволинијског простирања светлости, иза осветљених предмета јавља се </a:t>
            </a:r>
            <a:r>
              <a:rPr lang="sr-Cyrl-CS" b="1">
                <a:latin typeface="Times New Roman" panose="02020603050405020304" pitchFamily="18" charset="0"/>
              </a:rPr>
              <a:t>сенка</a:t>
            </a:r>
            <a:r>
              <a:rPr lang="sr-Cyrl-CS">
                <a:latin typeface="Times New Roman" panose="02020603050405020304" pitchFamily="18" charset="0"/>
              </a:rPr>
              <a:t>. </a:t>
            </a:r>
            <a:endParaRPr lang="en-US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Величина сенке, њен облик и оштрина, зависе од величине светлосног извора и величине осветљеног предмета, као и њиховог узајамног положаја и удаљености.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Ако се мала лопта осветли неким извором већих димензија, на пример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сијалицом </a:t>
            </a:r>
          </a:p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у великој млечној кугли</a:t>
            </a:r>
            <a:r>
              <a:rPr lang="sr-Cyrl-CS">
                <a:latin typeface="Times New Roman" panose="02020603050405020304" pitchFamily="18" charset="0"/>
              </a:rPr>
              <a:t>,</a:t>
            </a:r>
            <a:r>
              <a:rPr lang="en-US">
                <a:latin typeface="Times New Roman" panose="02020603050405020304" pitchFamily="18" charset="0"/>
              </a:rPr>
              <a:t> на застору ће се појавити таман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простор – сенка, </a:t>
            </a:r>
          </a:p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а око ње полутаман простор који се назива </a:t>
            </a:r>
            <a:r>
              <a:rPr lang="en-US" b="1">
                <a:latin typeface="Times New Roman" panose="02020603050405020304" pitchFamily="18" charset="0"/>
              </a:rPr>
              <a:t>полусенка</a:t>
            </a:r>
            <a:r>
              <a:rPr lang="en-US"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316" name="Picture 6" descr="Senk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98650"/>
            <a:ext cx="40386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Senka i polusenk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76800"/>
            <a:ext cx="3802063" cy="182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umbra penumbra 0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45050"/>
            <a:ext cx="25908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286000" y="4724400"/>
            <a:ext cx="441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Како фунционише позориште сенки?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7179" name="Picture 11" descr="Dr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765" y="1123950"/>
            <a:ext cx="560607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 dirty="0">
                <a:latin typeface="Times New Roman" panose="02020603050405020304" pitchFamily="18" charset="0"/>
              </a:rPr>
              <a:t>Помрачење Сунца</a:t>
            </a:r>
          </a:p>
          <a:p>
            <a:pPr eaLnBrk="1" hangingPunct="1"/>
            <a:endParaRPr lang="sr-Cyrl-CS" sz="2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b="1" dirty="0" err="1">
                <a:latin typeface="Times New Roman" panose="02020603050405020304" pitchFamily="18" charset="0"/>
              </a:rPr>
              <a:t>Помрачење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Сунца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настаје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када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</a:t>
            </a:r>
            <a:r>
              <a:rPr lang="en-US" b="1" dirty="0">
                <a:latin typeface="Times New Roman" panose="02020603050405020304" pitchFamily="18" charset="0"/>
              </a:rPr>
              <a:t> у </a:t>
            </a:r>
            <a:r>
              <a:rPr lang="en-US" b="1" dirty="0" err="1">
                <a:latin typeface="Times New Roman" panose="02020603050405020304" pitchFamily="18" charset="0"/>
              </a:rPr>
              <a:t>правој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линији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нађу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Сунце</a:t>
            </a:r>
            <a:r>
              <a:rPr lang="en-US" b="1" dirty="0">
                <a:latin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</a:rPr>
              <a:t>Месец</a:t>
            </a:r>
            <a:r>
              <a:rPr lang="en-US" b="1" dirty="0">
                <a:latin typeface="Times New Roman" panose="02020603050405020304" pitchFamily="18" charset="0"/>
              </a:rPr>
              <a:t>–</a:t>
            </a:r>
            <a:r>
              <a:rPr lang="en-US" b="1" dirty="0" err="1">
                <a:latin typeface="Times New Roman" panose="02020603050405020304" pitchFamily="18" charset="0"/>
              </a:rPr>
              <a:t>Земља</a:t>
            </a:r>
            <a:r>
              <a:rPr lang="en-US" b="1" dirty="0">
                <a:latin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</a:rPr>
              <a:t>Тада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сенка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Месеца</a:t>
            </a:r>
            <a:r>
              <a:rPr lang="en-US" b="1" dirty="0">
                <a:latin typeface="Times New Roman" panose="02020603050405020304" pitchFamily="18" charset="0"/>
              </a:rPr>
              <a:t> „</a:t>
            </a:r>
            <a:r>
              <a:rPr lang="en-US" b="1" dirty="0" err="1">
                <a:latin typeface="Times New Roman" panose="02020603050405020304" pitchFamily="18" charset="0"/>
              </a:rPr>
              <a:t>прелази</a:t>
            </a:r>
            <a:r>
              <a:rPr lang="en-US" b="1" dirty="0">
                <a:latin typeface="Times New Roman" panose="02020603050405020304" pitchFamily="18" charset="0"/>
              </a:rPr>
              <a:t>“ </a:t>
            </a:r>
            <a:r>
              <a:rPr lang="en-US" b="1" dirty="0" err="1">
                <a:latin typeface="Times New Roman" panose="02020603050405020304" pitchFamily="18" charset="0"/>
              </a:rPr>
              <a:t>преко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Земљине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површине</a:t>
            </a:r>
            <a:r>
              <a:rPr lang="en-US" b="1" dirty="0">
                <a:latin typeface="Times New Roman" panose="02020603050405020304" pitchFamily="18" charset="0"/>
              </a:rPr>
              <a:t>.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Како</a:t>
            </a:r>
            <a:r>
              <a:rPr lang="sr-Cyrl-C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је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Месечева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сенка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мања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од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Земље</a:t>
            </a:r>
            <a:r>
              <a:rPr lang="en-US" dirty="0">
                <a:latin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</a:rPr>
              <a:t>помрачење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Сунца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се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може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посматрати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само</a:t>
            </a:r>
            <a:r>
              <a:rPr lang="sr-Cyrl-C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мањег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дела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Земљине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површи</a:t>
            </a:r>
            <a:r>
              <a:rPr lang="sr-Cyrl-CS" dirty="0">
                <a:latin typeface="Times New Roman" panose="02020603050405020304" pitchFamily="18" charset="0"/>
              </a:rPr>
              <a:t>не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6338888"/>
            <a:ext cx="914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Са ког места на Земљи се види потпуно помрачење Сунца?</a:t>
            </a: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15364" name="Picture 7" descr="Pomracenje Sunc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1905000"/>
            <a:ext cx="73040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 dirty="0">
                <a:latin typeface="Times New Roman" panose="02020603050405020304" pitchFamily="18" charset="0"/>
              </a:rPr>
              <a:t>Помрачење Месеца</a:t>
            </a:r>
          </a:p>
          <a:p>
            <a:pPr eaLnBrk="1" hangingPunct="1"/>
            <a:endParaRPr lang="sr-Cyrl-CS" sz="2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b="1" dirty="0" err="1">
                <a:latin typeface="Times New Roman" panose="02020603050405020304" pitchFamily="18" charset="0"/>
              </a:rPr>
              <a:t>Помрачење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Месеца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настаје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када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Месец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уђе</a:t>
            </a:r>
            <a:r>
              <a:rPr lang="en-US" b="1" dirty="0">
                <a:latin typeface="Times New Roman" panose="02020603050405020304" pitchFamily="18" charset="0"/>
              </a:rPr>
              <a:t> у </a:t>
            </a:r>
            <a:r>
              <a:rPr lang="en-US" b="1" dirty="0" err="1">
                <a:latin typeface="Times New Roman" panose="02020603050405020304" pitchFamily="18" charset="0"/>
              </a:rPr>
              <a:t>Земљину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сенку</a:t>
            </a:r>
            <a:r>
              <a:rPr lang="en-US" b="1" dirty="0" smtClean="0">
                <a:latin typeface="Times New Roman" panose="02020603050405020304" pitchFamily="18" charset="0"/>
              </a:rPr>
              <a:t>.</a:t>
            </a:r>
            <a:r>
              <a:rPr lang="sr-Cyrl-RS" b="1" dirty="0" smtClean="0">
                <a:latin typeface="Times New Roman" panose="02020603050405020304" pitchFamily="18" charset="0"/>
              </a:rPr>
              <a:t> У правој линији се налазе Сунце - Земља </a:t>
            </a:r>
            <a:r>
              <a:rPr lang="sr-Cyrl-RS" b="1" dirty="0">
                <a:latin typeface="Times New Roman" panose="02020603050405020304" pitchFamily="18" charset="0"/>
              </a:rPr>
              <a:t>-</a:t>
            </a:r>
            <a:r>
              <a:rPr lang="sr-Cyrl-RS" b="1" dirty="0" smtClean="0">
                <a:latin typeface="Times New Roman" panose="02020603050405020304" pitchFamily="18" charset="0"/>
              </a:rPr>
              <a:t> Месец.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pic>
        <p:nvPicPr>
          <p:cNvPr id="16387" name="Picture 6" descr="Pomracenje Mesec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2" y="1600200"/>
            <a:ext cx="6873875" cy="438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0" y="0"/>
            <a:ext cx="9144000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Брзина светлости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sr-Cyrl-CS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>
                <a:latin typeface="Times New Roman" panose="02020603050405020304" pitchFamily="18" charset="0"/>
              </a:rPr>
              <a:t>Научници су раније више пута покушавали да измере брзину светлости. Међутим, ти покушаји нису успевали, па се мислило да је брзина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светлости бесконачно велика. Оваква мерења нису могла дати задовољавајуће резултате, јер је брзина светлости толико велика да на Земљи не</a:t>
            </a:r>
            <a:r>
              <a:rPr lang="sr-Cyrl-CS">
                <a:latin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</a:rPr>
              <a:t>постоји такво растојање где би се светлост простирала бар једну секунду.</a:t>
            </a:r>
          </a:p>
        </p:txBody>
      </p:sp>
      <p:pic>
        <p:nvPicPr>
          <p:cNvPr id="18435" name="Picture 6" descr="Merenje brzine svetlosti 0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DEB"/>
              </a:clrFrom>
              <a:clrTo>
                <a:srgbClr val="EDE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65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7" descr="Merenje brzine svetlosti 0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DEDEB"/>
              </a:clrFrom>
              <a:clrTo>
                <a:srgbClr val="EDEDE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419600"/>
            <a:ext cx="705643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457200" y="2286000"/>
            <a:ext cx="8229600" cy="4191000"/>
            <a:chOff x="288" y="1440"/>
            <a:chExt cx="5184" cy="2640"/>
          </a:xfrm>
        </p:grpSpPr>
        <p:sp>
          <p:nvSpPr>
            <p:cNvPr id="18438" name="Line 8"/>
            <p:cNvSpPr>
              <a:spLocks noChangeShapeType="1"/>
            </p:cNvSpPr>
            <p:nvPr/>
          </p:nvSpPr>
          <p:spPr bwMode="auto">
            <a:xfrm flipV="1">
              <a:off x="336" y="1632"/>
              <a:ext cx="4944" cy="2448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39" name="Line 9"/>
            <p:cNvSpPr>
              <a:spLocks noChangeShapeType="1"/>
            </p:cNvSpPr>
            <p:nvPr/>
          </p:nvSpPr>
          <p:spPr bwMode="auto">
            <a:xfrm>
              <a:off x="288" y="1440"/>
              <a:ext cx="5184" cy="264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0" y="0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sz="2400" b="1" dirty="0" smtClean="0">
                <a:latin typeface="Times New Roman" panose="02020603050405020304" pitchFamily="18" charset="0"/>
              </a:rPr>
              <a:t>Шта је светлост?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 eaLnBrk="1" hangingPunct="1"/>
            <a:endParaRPr lang="en-US" sz="2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RS" b="1" dirty="0" smtClean="0">
                <a:latin typeface="Times New Roman" panose="02020603050405020304" pitchFamily="18" charset="0"/>
              </a:rPr>
              <a:t>Светлост је електромагнетни трансферзални талас. Дефинише се и као видљиви део електромагнетног спектра.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496175" cy="401002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ChangeArrowheads="1"/>
          </p:cNvSpPr>
          <p:nvPr/>
        </p:nvSpPr>
        <p:spPr bwMode="auto">
          <a:xfrm>
            <a:off x="-4549" y="5334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b="1" dirty="0" err="1">
                <a:latin typeface="Times New Roman" panose="02020603050405020304" pitchFamily="18" charset="0"/>
              </a:rPr>
              <a:t>Брзина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светлости</a:t>
            </a:r>
            <a:r>
              <a:rPr lang="en-US" b="1" dirty="0">
                <a:latin typeface="Times New Roman" panose="02020603050405020304" pitchFamily="18" charset="0"/>
              </a:rPr>
              <a:t> у </a:t>
            </a:r>
            <a:r>
              <a:rPr lang="en-US" b="1" dirty="0" err="1">
                <a:latin typeface="Times New Roman" panose="02020603050405020304" pitchFamily="18" charset="0"/>
              </a:rPr>
              <a:t>вакууму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је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највећа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позната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брзина</a:t>
            </a:r>
            <a:r>
              <a:rPr lang="en-US" b="1" dirty="0">
                <a:latin typeface="Times New Roman" panose="02020603050405020304" pitchFamily="18" charset="0"/>
              </a:rPr>
              <a:t> у </a:t>
            </a:r>
            <a:r>
              <a:rPr lang="en-US" b="1" dirty="0" err="1">
                <a:latin typeface="Times New Roman" panose="02020603050405020304" pitchFamily="18" charset="0"/>
              </a:rPr>
              <a:t>природи</a:t>
            </a:r>
            <a:r>
              <a:rPr lang="en-US" b="1" dirty="0">
                <a:latin typeface="Times New Roman" panose="02020603050405020304" pitchFamily="18" charset="0"/>
              </a:rPr>
              <a:t>. </a:t>
            </a:r>
            <a:endParaRPr lang="sr-Cyrl-CS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b="1" dirty="0">
                <a:latin typeface="Times New Roman" panose="02020603050405020304" pitchFamily="18" charset="0"/>
              </a:rPr>
              <a:t>Брзина светлости се обележава словом </a:t>
            </a:r>
            <a:r>
              <a:rPr lang="sr-Latn-CS" b="1" i="1" dirty="0">
                <a:latin typeface="Times New Roman" panose="02020603050405020304" pitchFamily="18" charset="0"/>
              </a:rPr>
              <a:t>c</a:t>
            </a:r>
            <a:r>
              <a:rPr lang="sr-Cyrl-CS" dirty="0">
                <a:latin typeface="Times New Roman" panose="02020603050405020304" pitchFamily="18" charset="0"/>
              </a:rPr>
              <a:t> (од латинског </a:t>
            </a:r>
            <a:r>
              <a:rPr lang="sr-Latn-CS" dirty="0">
                <a:latin typeface="Times New Roman" panose="02020603050405020304" pitchFamily="18" charset="0"/>
              </a:rPr>
              <a:t>celеritas </a:t>
            </a:r>
            <a:r>
              <a:rPr lang="sr-Cyrl-CS" dirty="0">
                <a:latin typeface="Times New Roman" panose="02020603050405020304" pitchFamily="18" charset="0"/>
              </a:rPr>
              <a:t>што значи брзина).</a:t>
            </a:r>
          </a:p>
          <a:p>
            <a:pPr algn="ctr" eaLnBrk="1" hangingPunct="1"/>
            <a:r>
              <a:rPr lang="en-US" dirty="0" err="1">
                <a:latin typeface="Times New Roman" panose="02020603050405020304" pitchFamily="18" charset="0"/>
              </a:rPr>
              <a:t>Према</a:t>
            </a:r>
            <a:r>
              <a:rPr lang="sr-Cyrl-C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савременим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резултатима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мерења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брзина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светлости</a:t>
            </a:r>
            <a:r>
              <a:rPr lang="en-US" dirty="0">
                <a:latin typeface="Times New Roman" panose="02020603050405020304" pitchFamily="18" charset="0"/>
              </a:rPr>
              <a:t> у </a:t>
            </a:r>
            <a:r>
              <a:rPr lang="en-US" dirty="0" err="1">
                <a:latin typeface="Times New Roman" panose="02020603050405020304" pitchFamily="18" charset="0"/>
              </a:rPr>
              <a:t>вакууму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је</a:t>
            </a:r>
            <a:r>
              <a:rPr lang="en-US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5825806"/>
              </p:ext>
            </p:extLst>
          </p:nvPr>
        </p:nvGraphicFramePr>
        <p:xfrm>
          <a:off x="3122826" y="2057400"/>
          <a:ext cx="2889250" cy="974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Equation" r:id="rId3" imgW="1054080" imgH="355320" progId="Equation.DSMT4">
                  <p:embed/>
                </p:oleObj>
              </mc:Choice>
              <mc:Fallback>
                <p:oleObj name="Equation" r:id="rId3" imgW="1054080" imgH="35532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2826" y="2057400"/>
                        <a:ext cx="2889250" cy="974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11271" name="Text Box 7"/>
              <p:cNvSpPr txBox="1">
                <a:spLocks noChangeArrowheads="1"/>
              </p:cNvSpPr>
              <p:nvPr/>
            </p:nvSpPr>
            <p:spPr bwMode="auto">
              <a:xfrm>
                <a:off x="0" y="3397250"/>
                <a:ext cx="9144000" cy="508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sr-Cyrl-CS" dirty="0" smtClean="0">
                    <a:latin typeface="Times New Roman" panose="02020603050405020304" pitchFamily="18" charset="0"/>
                  </a:rPr>
                  <a:t>(</a:t>
                </a:r>
                <a:r>
                  <a:rPr lang="en-US" dirty="0" smtClean="0">
                    <a:latin typeface="Times New Roman" panose="02020603050405020304" pitchFamily="18" charset="0"/>
                  </a:rPr>
                  <a:t> </a:t>
                </a:r>
                <a:r>
                  <a:rPr lang="sr-Cyrl-CS" dirty="0" smtClean="0">
                    <a:latin typeface="Times New Roman" panose="02020603050405020304" pitchFamily="18" charset="0"/>
                  </a:rPr>
                  <a:t>заокружите </a:t>
                </a:r>
                <a:r>
                  <a:rPr lang="sr-Cyrl-CS" dirty="0">
                    <a:latin typeface="Times New Roman" panose="02020603050405020304" pitchFamily="18" charset="0"/>
                  </a:rPr>
                  <a:t>га на </a:t>
                </a:r>
                <a:r>
                  <a:rPr lang="sr-Cyrl-CS" b="1" dirty="0">
                    <a:latin typeface="Times New Roman" panose="02020603050405020304" pitchFamily="18" charset="0"/>
                  </a:rPr>
                  <a:t>300 000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r-Latn-CS" b="1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𝒌𝒎</m:t>
                        </m:r>
                      </m:num>
                      <m:den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den>
                    </m:f>
                  </m:oMath>
                </a14:m>
                <a:r>
                  <a:rPr lang="en-US" dirty="0" smtClean="0">
                    <a:latin typeface="Times New Roman" panose="02020603050405020304" pitchFamily="18" charset="0"/>
                  </a:rPr>
                  <a:t> </a:t>
                </a:r>
                <a:r>
                  <a:rPr lang="sr-Cyrl-CS" dirty="0" smtClean="0">
                    <a:latin typeface="Times New Roman" panose="02020603050405020304" pitchFamily="18" charset="0"/>
                  </a:rPr>
                  <a:t>)</a:t>
                </a:r>
                <a:r>
                  <a:rPr lang="en-US" dirty="0" smtClean="0">
                    <a:latin typeface="Times New Roman" panose="02020603050405020304" pitchFamily="18" charset="0"/>
                  </a:rPr>
                  <a:t> </a:t>
                </a:r>
                <a:r>
                  <a:rPr lang="en-US" dirty="0" smtClean="0">
                    <a:latin typeface="Times New Roman" panose="02020603050405020304" pitchFamily="18" charset="0"/>
                    <a:sym typeface="Wingdings" panose="05000000000000000000" pitchFamily="2" charset="2"/>
                  </a:rPr>
                  <a:t></a:t>
                </a:r>
                <a:endParaRPr lang="en-US" dirty="0"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271" name="Text 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3397250"/>
                <a:ext cx="9144000" cy="508537"/>
              </a:xfrm>
              <a:prstGeom prst="rect">
                <a:avLst/>
              </a:prstGeom>
              <a:blipFill rotWithShape="0">
                <a:blip r:embed="rId5"/>
                <a:stretch>
                  <a:fillRect b="-357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0" y="2743200"/>
            <a:ext cx="4599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ПАЖЊИ! </a:t>
            </a:r>
            <a:r>
              <a:rPr lang="sr-Cyrl-RS" sz="3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05" y="143328"/>
            <a:ext cx="4442395" cy="24988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3429000"/>
            <a:ext cx="4286250" cy="324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5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1000"/>
            <a:ext cx="5257800" cy="6057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3664255"/>
            <a:ext cx="3657600" cy="27936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02" y="365355"/>
            <a:ext cx="4365541" cy="32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3115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0" y="0"/>
            <a:ext cx="91440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RS" sz="2400" b="1" dirty="0" smtClean="0">
                <a:latin typeface="Times New Roman" panose="02020603050405020304" pitchFamily="18" charset="0"/>
              </a:rPr>
              <a:t>Око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RS" b="1" dirty="0" smtClean="0">
                <a:latin typeface="Times New Roman" panose="02020603050405020304" pitchFamily="18" charset="0"/>
              </a:rPr>
              <a:t>Око је назив за орган чула вида вишећелијских животиња</a:t>
            </a:r>
            <a:r>
              <a:rPr lang="en-US" b="1" dirty="0" smtClean="0">
                <a:latin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657600" y="1042243"/>
            <a:ext cx="5486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Мрежњача је омотач који облаже унутрашњу површину очне јабучице. Садржи густо распоређене чулне ћелије, фоторецепторе, чепиће и штапиће.</a:t>
            </a:r>
          </a:p>
          <a:p>
            <a:pPr algn="ctr" eaLnBrk="1" hangingPunct="1"/>
            <a:endParaRPr lang="sr-Cyrl-CS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Чепићи се налазе у жутој мрљи смештеној на задњем полу очне јабучице, на месту сабирања светлосних зрака. У њој се ствара јасан лик гледаног предмета и она омогућава распознавање боја (централни вид).</a:t>
            </a:r>
          </a:p>
          <a:p>
            <a:pPr algn="ctr" eaLnBrk="1" hangingPunct="1"/>
            <a:endParaRPr lang="sr-Cyrl-CS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Штапићи су смештени у осталим деловима мрежњаче и одређују видно поље (периферни вид). Тако је омогућено кретање у простору и виђење при слабој светлости.</a:t>
            </a:r>
          </a:p>
          <a:p>
            <a:pPr algn="ctr" eaLnBrk="1" hangingPunct="1"/>
            <a:endParaRPr lang="sr-Cyrl-CS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Штапићи и чепићи садрже фотосензитивни пигмент. Нервни продужеци чепића и штапића образују очни нерв, место на коме он напушта очну јабучицу је означено као слепа мрља, на њој нема фоторецептора.</a:t>
            </a:r>
            <a:endParaRPr lang="en-US" dirty="0">
              <a:latin typeface="Times New Roman" panose="02020603050405020304" pitchFamily="18" charset="0"/>
            </a:endParaRPr>
          </a:p>
        </p:txBody>
      </p:sp>
      <p:pic>
        <p:nvPicPr>
          <p:cNvPr id="4102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838199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886200"/>
            <a:ext cx="2962306" cy="27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6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5"/>
          <p:cNvSpPr>
            <a:spLocks noChangeArrowheads="1"/>
          </p:cNvSpPr>
          <p:nvPr/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 dirty="0">
                <a:latin typeface="Times New Roman" panose="02020603050405020304" pitchFamily="18" charset="0"/>
              </a:rPr>
              <a:t>Геометријска оптика</a:t>
            </a:r>
            <a:endParaRPr lang="en-US" sz="2400" b="1" dirty="0">
              <a:latin typeface="Times New Roman" panose="02020603050405020304" pitchFamily="18" charset="0"/>
            </a:endParaRPr>
          </a:p>
          <a:p>
            <a:pPr algn="ctr" eaLnBrk="1" hangingPunct="1"/>
            <a:endParaRPr lang="en-US" sz="2400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 b="1" dirty="0">
                <a:latin typeface="Times New Roman" panose="02020603050405020304" pitchFamily="18" charset="0"/>
              </a:rPr>
              <a:t>Оптика је наука о светлости, </a:t>
            </a:r>
            <a:r>
              <a:rPr lang="en-US" b="1" dirty="0">
                <a:latin typeface="Times New Roman" panose="02020603050405020304" pitchFamily="18" charset="0"/>
              </a:rPr>
              <a:t>а </a:t>
            </a:r>
            <a:r>
              <a:rPr lang="en-US" b="1" dirty="0" err="1">
                <a:latin typeface="Times New Roman" panose="02020603050405020304" pitchFamily="18" charset="0"/>
              </a:rPr>
              <a:t>њен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део</a:t>
            </a:r>
            <a:r>
              <a:rPr lang="en-US" b="1" dirty="0">
                <a:latin typeface="Times New Roman" panose="02020603050405020304" pitchFamily="18" charset="0"/>
              </a:rPr>
              <a:t> у </a:t>
            </a:r>
            <a:r>
              <a:rPr lang="en-US" b="1" dirty="0" err="1">
                <a:latin typeface="Times New Roman" panose="02020603050405020304" pitchFamily="18" charset="0"/>
              </a:rPr>
              <a:t>којем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зрак</a:t>
            </a:r>
            <a:r>
              <a:rPr lang="sr-Cyrl-C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светлости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третира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као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endParaRPr lang="sr-Cyrl-CS" b="1" dirty="0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en-US" b="1" dirty="0" err="1">
                <a:latin typeface="Times New Roman" panose="02020603050405020304" pitchFamily="18" charset="0"/>
              </a:rPr>
              <a:t>права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линија</a:t>
            </a:r>
            <a:r>
              <a:rPr lang="en-US" b="1" dirty="0">
                <a:latin typeface="Times New Roman" panose="02020603050405020304" pitchFamily="18" charset="0"/>
              </a:rPr>
              <a:t>, а </a:t>
            </a:r>
            <a:r>
              <a:rPr lang="en-US" b="1" dirty="0" err="1">
                <a:latin typeface="Times New Roman" panose="02020603050405020304" pitchFamily="18" charset="0"/>
              </a:rPr>
              <a:t>којим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ћемо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се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овде</a:t>
            </a:r>
            <a:r>
              <a:rPr lang="sr-Cyrl-C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бавити</a:t>
            </a:r>
            <a:r>
              <a:rPr lang="en-US" b="1" dirty="0">
                <a:latin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</a:rPr>
              <a:t>назив</a:t>
            </a:r>
            <a:r>
              <a:rPr lang="sr-Cyrl-CS" b="1" dirty="0">
                <a:latin typeface="Times New Roman" panose="02020603050405020304" pitchFamily="18" charset="0"/>
              </a:rPr>
              <a:t>а се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геометријска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оптика</a:t>
            </a:r>
            <a:r>
              <a:rPr lang="en-US" b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3657600" y="2667000"/>
            <a:ext cx="5486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Основе геометријске оптике дао је хеленски математичар Еуклид. Живео је у Александрији и написао је вероватно најпознатије дело у историји математике “Елементи” у 13 књига.</a:t>
            </a:r>
            <a:endParaRPr 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33400" y="2209800"/>
            <a:ext cx="3216275" cy="4298950"/>
            <a:chOff x="192" y="1296"/>
            <a:chExt cx="2026" cy="2708"/>
          </a:xfrm>
        </p:grpSpPr>
        <p:pic>
          <p:nvPicPr>
            <p:cNvPr id="4102" name="Picture 9" descr="euclid-1-sized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96"/>
              <a:ext cx="1937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3" name="Rectangle 13"/>
            <p:cNvSpPr>
              <a:spLocks noChangeArrowheads="1"/>
            </p:cNvSpPr>
            <p:nvPr/>
          </p:nvSpPr>
          <p:spPr bwMode="auto">
            <a:xfrm>
              <a:off x="192" y="3600"/>
              <a:ext cx="202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sr-Cyrl-CS">
                  <a:latin typeface="Times New Roman" panose="02020603050405020304" pitchFamily="18" charset="0"/>
                  <a:cs typeface="Times New Roman" panose="02020603050405020304" pitchFamily="18" charset="0"/>
                </a:rPr>
                <a:t>Еуклид</a:t>
              </a:r>
            </a:p>
            <a:p>
              <a:pPr algn="ctr" eaLnBrk="1" hangingPunct="1"/>
              <a:r>
                <a:rPr lang="sr-Cyrl-CS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живео око 300. године пре н. е.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04033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Извори светлости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en-US" sz="2400" b="1"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Извори светлости могу бити природни и вештачки. У</a:t>
            </a:r>
            <a:r>
              <a:rPr lang="en-US">
                <a:latin typeface="Times New Roman" panose="02020603050405020304" pitchFamily="18" charset="0"/>
              </a:rPr>
              <a:t> светлосним изворима се топлотна, хемијска,</a:t>
            </a:r>
            <a:r>
              <a:rPr lang="sr-Cyrl-CS">
                <a:latin typeface="Times New Roman" panose="02020603050405020304" pitchFamily="18" charset="0"/>
              </a:rPr>
              <a:t> електрична, нуклеарна</a:t>
            </a:r>
            <a:r>
              <a:rPr lang="en-US">
                <a:latin typeface="Times New Roman" panose="02020603050405020304" pitchFamily="18" charset="0"/>
              </a:rPr>
              <a:t> или други облици енергије – претварају у светлосну енергију.</a:t>
            </a:r>
            <a:endParaRPr lang="sr-Cyrl-CS">
              <a:latin typeface="Times New Roman" panose="02020603050405020304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17526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latin typeface="Times New Roman" panose="02020603050405020304" pitchFamily="18" charset="0"/>
              </a:rPr>
              <a:t>Природни</a:t>
            </a:r>
            <a:r>
              <a:rPr lang="sr-Cyrl-CS" b="1">
                <a:latin typeface="Times New Roman" panose="02020603050405020304" pitchFamily="18" charset="0"/>
              </a:rPr>
              <a:t> извори светлости</a:t>
            </a:r>
            <a:r>
              <a:rPr lang="en-US">
                <a:latin typeface="Times New Roman" panose="02020603050405020304" pitchFamily="18" charset="0"/>
              </a:rPr>
              <a:t>  </a:t>
            </a:r>
            <a:r>
              <a:rPr lang="sr-Cyrl-CS">
                <a:latin typeface="Times New Roman" panose="02020603050405020304" pitchFamily="18" charset="0"/>
              </a:rPr>
              <a:t>(</a:t>
            </a:r>
            <a:r>
              <a:rPr lang="en-US">
                <a:latin typeface="Times New Roman" panose="02020603050405020304" pitchFamily="18" charset="0"/>
              </a:rPr>
              <a:t>звезде, </a:t>
            </a:r>
            <a:r>
              <a:rPr lang="sr-Cyrl-CS">
                <a:latin typeface="Times New Roman" panose="02020603050405020304" pitchFamily="18" charset="0"/>
              </a:rPr>
              <a:t>муња</a:t>
            </a:r>
            <a:r>
              <a:rPr lang="en-US">
                <a:latin typeface="Times New Roman" panose="02020603050405020304" pitchFamily="18" charset="0"/>
              </a:rPr>
              <a:t>,</a:t>
            </a:r>
            <a:r>
              <a:rPr lang="sr-Cyrl-CS">
                <a:latin typeface="Times New Roman" panose="02020603050405020304" pitchFamily="18" charset="0"/>
              </a:rPr>
              <a:t> поларна светлост, </a:t>
            </a:r>
            <a:r>
              <a:rPr lang="en-US">
                <a:latin typeface="Times New Roman" panose="02020603050405020304" pitchFamily="18" charset="0"/>
              </a:rPr>
              <a:t>разне </a:t>
            </a:r>
            <a:r>
              <a:rPr lang="sr-Latn-CS">
                <a:latin typeface="Times New Roman" panose="02020603050405020304" pitchFamily="18" charset="0"/>
              </a:rPr>
              <a:t>животиње...</a:t>
            </a:r>
            <a:r>
              <a:rPr lang="sr-Cyrl-CS">
                <a:latin typeface="Times New Roman" panose="02020603050405020304" pitchFamily="18" charset="0"/>
              </a:rPr>
              <a:t>)</a:t>
            </a:r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4114800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latin typeface="Times New Roman" panose="02020603050405020304" pitchFamily="18" charset="0"/>
              </a:rPr>
              <a:t>Ве</a:t>
            </a:r>
            <a:r>
              <a:rPr lang="sr-Latn-CS" b="1">
                <a:latin typeface="Times New Roman" panose="02020603050405020304" pitchFamily="18" charset="0"/>
              </a:rPr>
              <a:t>штачки </a:t>
            </a:r>
            <a:r>
              <a:rPr lang="sr-Cyrl-CS" b="1">
                <a:latin typeface="Times New Roman" panose="02020603050405020304" pitchFamily="18" charset="0"/>
              </a:rPr>
              <a:t>извори светлости </a:t>
            </a:r>
            <a:r>
              <a:rPr lang="sr-Cyrl-CS">
                <a:latin typeface="Times New Roman" panose="02020603050405020304" pitchFamily="18" charset="0"/>
              </a:rPr>
              <a:t>(бакље, </a:t>
            </a:r>
            <a:r>
              <a:rPr lang="sr-Latn-CS">
                <a:latin typeface="Times New Roman" panose="02020603050405020304" pitchFamily="18" charset="0"/>
              </a:rPr>
              <a:t>лампе</a:t>
            </a:r>
            <a:r>
              <a:rPr lang="sr-Cyrl-CS">
                <a:latin typeface="Times New Roman" panose="02020603050405020304" pitchFamily="18" charset="0"/>
              </a:rPr>
              <a:t>, </a:t>
            </a:r>
            <a:r>
              <a:rPr lang="sr-Latn-CS">
                <a:latin typeface="Times New Roman" panose="02020603050405020304" pitchFamily="18" charset="0"/>
              </a:rPr>
              <a:t>свеће</a:t>
            </a:r>
            <a:r>
              <a:rPr lang="sr-Cyrl-CS">
                <a:latin typeface="Times New Roman" panose="02020603050405020304" pitchFamily="18" charset="0"/>
              </a:rPr>
              <a:t>, </a:t>
            </a:r>
            <a:r>
              <a:rPr lang="sr-Latn-CS">
                <a:latin typeface="Times New Roman" panose="02020603050405020304" pitchFamily="18" charset="0"/>
              </a:rPr>
              <a:t>сијалице...)</a:t>
            </a:r>
            <a:endParaRPr lang="en-US">
              <a:latin typeface="Times New Roman" panose="02020603050405020304" pitchFamily="18" charset="0"/>
            </a:endParaRPr>
          </a:p>
        </p:txBody>
      </p:sp>
      <p:pic>
        <p:nvPicPr>
          <p:cNvPr id="16391" name="Picture 7" descr="Svec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9FAFC"/>
              </a:clrFrom>
              <a:clrTo>
                <a:srgbClr val="F9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4730750"/>
            <a:ext cx="188436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Baklj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75163"/>
            <a:ext cx="839788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Lamp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AFC"/>
              </a:clrFrom>
              <a:clrTo>
                <a:srgbClr val="F9FA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53000"/>
            <a:ext cx="18415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Sijalica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572000"/>
            <a:ext cx="11668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 descr="constellations_0321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243998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 descr="Bful_Lampyris-noctilu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2284413"/>
            <a:ext cx="106997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8" name="Picture 14" descr="lightning 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286000"/>
            <a:ext cx="1216025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5" descr="Aurora Boreali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286000"/>
            <a:ext cx="24590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/>
      <p:bldP spid="163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869" y="0"/>
            <a:ext cx="8229600" cy="1143000"/>
          </a:xfrm>
        </p:spPr>
        <p:txBody>
          <a:bodyPr/>
          <a:lstStyle/>
          <a:p>
            <a:r>
              <a:rPr lang="sr-Cyrl-RS" dirty="0" smtClean="0"/>
              <a:t/>
            </a:r>
            <a:br>
              <a:rPr lang="sr-Cyrl-RS" dirty="0" smtClean="0"/>
            </a:br>
            <a:r>
              <a:rPr lang="ru-RU" sz="1800" b="1" dirty="0">
                <a:solidFill>
                  <a:schemeClr val="tx1"/>
                </a:solidFill>
              </a:rPr>
              <a:t>Биолуминисценција</a:t>
            </a:r>
            <a:r>
              <a:rPr lang="ru-RU" sz="1800" dirty="0">
                <a:solidFill>
                  <a:schemeClr val="tx1"/>
                </a:solidFill>
              </a:rPr>
              <a:t> је стварање и емитовање светлости од стране живих </a:t>
            </a:r>
            <a:r>
              <a:rPr lang="ru-RU" sz="1800" dirty="0" smtClean="0">
                <a:solidFill>
                  <a:schemeClr val="tx1"/>
                </a:solidFill>
              </a:rPr>
              <a:t>организама. Та светлост настаје </a:t>
            </a:r>
            <a:r>
              <a:rPr lang="ru-RU" sz="1800" dirty="0">
                <a:solidFill>
                  <a:schemeClr val="tx1"/>
                </a:solidFill>
              </a:rPr>
              <a:t>у </a:t>
            </a:r>
            <a:r>
              <a:rPr lang="ru-RU" sz="1800" dirty="0" smtClean="0">
                <a:solidFill>
                  <a:schemeClr val="tx1"/>
                </a:solidFill>
              </a:rPr>
              <a:t>хемијској реакцији</a:t>
            </a:r>
            <a:r>
              <a:rPr lang="ru-RU" sz="1800" dirty="0">
                <a:solidFill>
                  <a:schemeClr val="tx1"/>
                </a:solidFill>
              </a:rPr>
              <a:t> и позната је код неких </a:t>
            </a:r>
            <a:r>
              <a:rPr lang="ru-RU" sz="1800" dirty="0" smtClean="0">
                <a:solidFill>
                  <a:schemeClr val="tx1"/>
                </a:solidFill>
              </a:rPr>
              <a:t>алги, бактерија, гљива и животиња. </a:t>
            </a:r>
            <a:r>
              <a:rPr lang="ru-RU" sz="1800" dirty="0">
                <a:solidFill>
                  <a:schemeClr val="tx1"/>
                </a:solidFill>
              </a:rPr>
              <a:t>Овај начин живота има своје предности и мане, јер својим светлом организми могу привући плен, а у исто време могу привући и предатора.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1752600"/>
            <a:ext cx="3793066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13" y="1747319"/>
            <a:ext cx="3965799" cy="213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88" y="3962400"/>
            <a:ext cx="4271962" cy="285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83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7418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 sz="2400" b="1">
                <a:latin typeface="Times New Roman" panose="02020603050405020304" pitchFamily="18" charset="0"/>
              </a:rPr>
              <a:t>Мало о звездама</a:t>
            </a:r>
            <a:endParaRPr lang="en-US" sz="2400" b="1">
              <a:latin typeface="Times New Roman" panose="02020603050405020304" pitchFamily="18" charset="0"/>
            </a:endParaRPr>
          </a:p>
          <a:p>
            <a:pPr eaLnBrk="1" hangingPunct="1"/>
            <a:endParaRPr lang="en-US" sz="2400" b="1">
              <a:latin typeface="Times New Roman" panose="02020603050405020304" pitchFamily="18" charset="0"/>
            </a:endParaRPr>
          </a:p>
        </p:txBody>
      </p:sp>
      <p:pic>
        <p:nvPicPr>
          <p:cNvPr id="6147" name="Picture 5" descr="sun2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6858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9"/>
          <p:cNvSpPr txBox="1">
            <a:spLocks noChangeArrowheads="1"/>
          </p:cNvSpPr>
          <p:nvPr/>
        </p:nvSpPr>
        <p:spPr bwMode="auto">
          <a:xfrm>
            <a:off x="0" y="55626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>
                <a:latin typeface="Times New Roman" panose="02020603050405020304" pitchFamily="18" charset="0"/>
              </a:rPr>
              <a:t>Звезде су масивна, гасовита небеска тела. Сунце је жута звезда чија је површинска температура око 6000</a:t>
            </a:r>
            <a:r>
              <a:rPr lang="sr-Cyrl-CS" baseline="30000">
                <a:latin typeface="Times New Roman" panose="02020603050405020304" pitchFamily="18" charset="0"/>
              </a:rPr>
              <a:t>0</a:t>
            </a:r>
            <a:r>
              <a:rPr lang="sr-Latn-CS">
                <a:latin typeface="Times New Roman" panose="02020603050405020304" pitchFamily="18" charset="0"/>
              </a:rPr>
              <a:t>C</a:t>
            </a:r>
            <a:r>
              <a:rPr lang="sr-Cyrl-CS">
                <a:latin typeface="Times New Roman" panose="02020603050405020304" pitchFamily="18" charset="0"/>
              </a:rPr>
              <a:t>. Нису све звезде жуте. Погледајте пажљиво сјајније звезде у ведрој ноћи и запазићете да су оне различитих боја. 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or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9388"/>
            <a:ext cx="647700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5886450" y="3733800"/>
            <a:ext cx="74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>
                <a:solidFill>
                  <a:schemeClr val="bg1"/>
                </a:solidFill>
                <a:latin typeface="Times New Roman" panose="02020603050405020304" pitchFamily="18" charset="0"/>
              </a:rPr>
              <a:t>Ригел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2" name="Text Box 6"/>
          <p:cNvSpPr txBox="1">
            <a:spLocks noChangeArrowheads="1"/>
          </p:cNvSpPr>
          <p:nvPr/>
        </p:nvSpPr>
        <p:spPr bwMode="auto">
          <a:xfrm>
            <a:off x="2486025" y="776288"/>
            <a:ext cx="1019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Cyrl-CS">
                <a:solidFill>
                  <a:schemeClr val="bg1"/>
                </a:solidFill>
                <a:latin typeface="Times New Roman" panose="02020603050405020304" pitchFamily="18" charset="0"/>
              </a:rPr>
              <a:t>Бетелгез</a:t>
            </a:r>
            <a:endParaRPr 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3" name="Rectangle 7"/>
          <p:cNvSpPr>
            <a:spLocks noChangeArrowheads="1"/>
          </p:cNvSpPr>
          <p:nvPr/>
        </p:nvSpPr>
        <p:spPr bwMode="auto">
          <a:xfrm>
            <a:off x="0" y="4965700"/>
            <a:ext cx="9144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r-Cyrl-CS" dirty="0">
                <a:latin typeface="Times New Roman" panose="02020603050405020304" pitchFamily="18" charset="0"/>
              </a:rPr>
              <a:t>На слици је приказано најлепше сазвежђе зимског неба – Орион. Није га тешко пронаћи и у њему две звазде: Бетелгез (црвени џин и најсјајнија звезда у сазвежђу чији је пречник 500 пута већи од пречника Сунца) и Ригел (вишеструка плавичаста звезда). </a:t>
            </a:r>
            <a:r>
              <a:rPr lang="sr-Cyrl-CS" dirty="0" smtClean="0">
                <a:latin typeface="Times New Roman" panose="02020603050405020304" pitchFamily="18" charset="0"/>
              </a:rPr>
              <a:t>Бој</a:t>
            </a:r>
            <a:r>
              <a:rPr lang="en-US" dirty="0" smtClean="0">
                <a:latin typeface="Times New Roman" panose="02020603050405020304" pitchFamily="18" charset="0"/>
              </a:rPr>
              <a:t>a</a:t>
            </a:r>
            <a:r>
              <a:rPr lang="sr-Cyrl-CS" dirty="0" smtClean="0">
                <a:latin typeface="Times New Roman" panose="02020603050405020304" pitchFamily="18" charset="0"/>
              </a:rPr>
              <a:t> </a:t>
            </a:r>
            <a:r>
              <a:rPr lang="sr-Cyrl-CS" dirty="0">
                <a:latin typeface="Times New Roman" panose="02020603050405020304" pitchFamily="18" charset="0"/>
              </a:rPr>
              <a:t>звезде зависи од температуре њене површине. Ово вероватно нисте очекивали, али црвене звезде су хладне (наравно, по звезданим мерилима), а плаве топле. То је управо супротно од ознака на бојлеру (што нам говори да их нису дизајнирали физичари).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1044</Words>
  <Application>Microsoft Office PowerPoint</Application>
  <PresentationFormat>On-screen Show (4:3)</PresentationFormat>
  <Paragraphs>76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Cambria Math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Биолуминисценција је стварање и емитовање светлости од стране живих организама. Та светлост настаје у хемијској реакцији и позната је код неких алги, бактерија, гљива и животиња. Овај начин живота има своје предности и мане, јер својим светлом организми могу привући плен, а у исто време могу привући и предатора.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 Mangotic</dc:creator>
  <cp:lastModifiedBy>Ana Mangotic</cp:lastModifiedBy>
  <cp:revision>54</cp:revision>
  <dcterms:created xsi:type="dcterms:W3CDTF">2010-03-05T20:40:28Z</dcterms:created>
  <dcterms:modified xsi:type="dcterms:W3CDTF">2019-10-02T20:21:17Z</dcterms:modified>
</cp:coreProperties>
</file>